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1" r:id="rId11"/>
    <p:sldId id="265" r:id="rId12"/>
    <p:sldId id="267" r:id="rId13"/>
    <p:sldId id="268" r:id="rId14"/>
    <p:sldId id="269" r:id="rId15"/>
    <p:sldId id="271" r:id="rId16"/>
    <p:sldId id="272" r:id="rId17"/>
    <p:sldId id="273" r:id="rId18"/>
    <p:sldId id="282" r:id="rId19"/>
    <p:sldId id="280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E9C891-8D94-45BB-B223-0E7A889FD6F8}" v="16" dt="2021-06-15T15:36:33.090"/>
    <p1510:client id="{205F9306-C58F-4116-ABB0-9434975808DB}" v="141" dt="2021-06-16T10:01:30.892"/>
    <p1510:client id="{43721EA7-0C4B-4B1E-B9B2-E12A1096F025}" v="640" dt="2021-06-16T08:45:35.707"/>
    <p1510:client id="{D7854C6B-5938-1B42-914C-7257E5BEA61B}" v="294" dt="2021-06-16T11:36:57.032"/>
    <p1510:client id="{D78C906C-53E1-4B5D-94E8-603E14F858B9}" v="1190" dt="2021-06-15T12:31:21.589"/>
    <p1510:client id="{E1F48453-C887-49FD-98BC-20800538D3E5}" v="20" dt="2021-06-15T17:50:05.676"/>
    <p1510:client id="{F8231697-B278-45D3-AAC3-FB8BF5EA3FDD}" v="294" dt="2021-06-16T09:22:52.6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13B5B-EC57-2E45-AEFD-77F61C91880A}" type="datetimeFigureOut">
              <a:rPr lang="en-DE" smtClean="0"/>
              <a:t>16.06.21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7B06F-0365-2143-A933-423F2CCB4BE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95573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1378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8849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030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0596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0272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3783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6749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89245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921665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3625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2385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05596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4666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9831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68309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8375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appetize.io</a:t>
            </a:r>
            <a:r>
              <a:rPr lang="en-GB" dirty="0"/>
              <a:t>/app/wjypy7f9b0j5h51bu8dyybme0m</a:t>
            </a:r>
          </a:p>
          <a:p>
            <a:r>
              <a:rPr lang="en-GB" dirty="0"/>
              <a:t>https://</a:t>
            </a:r>
            <a:r>
              <a:rPr lang="en-GB" dirty="0" err="1"/>
              <a:t>appetize.io</a:t>
            </a:r>
            <a:r>
              <a:rPr lang="en-GB" dirty="0"/>
              <a:t>/app/nht5buxxgq8wf2qcgng8px6aqc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0526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2276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3975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2063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6693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2475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86878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Kevin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910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D1DB-0ABC-B343-807E-8D63708363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1463" y="3385750"/>
            <a:ext cx="6024321" cy="1348381"/>
          </a:xfrm>
        </p:spPr>
        <p:txBody>
          <a:bodyPr/>
          <a:lstStyle/>
          <a:p>
            <a:r>
              <a:rPr lang="en-DE"/>
              <a:t>GuessWhere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88C19-EF13-E441-9CFB-69CC99F9F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1463" y="4734131"/>
            <a:ext cx="3454115" cy="437171"/>
          </a:xfrm>
        </p:spPr>
        <p:txBody>
          <a:bodyPr/>
          <a:lstStyle/>
          <a:p>
            <a:r>
              <a:rPr lang="en-DE"/>
              <a:t>Final presentation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005E32-7A0C-9B43-B957-70411D5A4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352" y="541284"/>
            <a:ext cx="2407295" cy="240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55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5BCBE2E-75AD-42DA-9164-D4FE5C130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1006" y="1538254"/>
            <a:ext cx="11749988" cy="486730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04FC2E2-28F8-4341-A81E-1D2F8011C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3" y="452438"/>
            <a:ext cx="9404350" cy="1400175"/>
          </a:xfrm>
        </p:spPr>
        <p:txBody>
          <a:bodyPr/>
          <a:lstStyle/>
          <a:p>
            <a:r>
              <a:rPr lang="en-DE"/>
              <a:t>2.1 RUP </a:t>
            </a:r>
          </a:p>
        </p:txBody>
      </p:sp>
    </p:spTree>
    <p:extLst>
      <p:ext uri="{BB962C8B-B14F-4D97-AF65-F5344CB8AC3E}">
        <p14:creationId xmlns:p14="http://schemas.microsoft.com/office/powerpoint/2010/main" val="390365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29E-F6E9-F843-B05B-AA47725F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2.1 RUP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A9F21-C98E-2949-8787-896581D67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5188028" cy="4195481"/>
          </a:xfrm>
        </p:spPr>
        <p:txBody>
          <a:bodyPr/>
          <a:lstStyle/>
          <a:p>
            <a:r>
              <a:rPr lang="en-DE"/>
              <a:t>Workflows:</a:t>
            </a:r>
          </a:p>
          <a:p>
            <a:pPr lvl="1"/>
            <a:r>
              <a:rPr lang="en-DE"/>
              <a:t>Requirements</a:t>
            </a:r>
          </a:p>
          <a:p>
            <a:pPr lvl="1"/>
            <a:r>
              <a:rPr lang="en-DE"/>
              <a:t>Analysis / Design</a:t>
            </a:r>
          </a:p>
          <a:p>
            <a:pPr lvl="1"/>
            <a:r>
              <a:rPr lang="en-DE"/>
              <a:t>Implementation </a:t>
            </a:r>
          </a:p>
          <a:p>
            <a:pPr lvl="1"/>
            <a:r>
              <a:rPr lang="en-DE"/>
              <a:t>Test</a:t>
            </a:r>
          </a:p>
          <a:p>
            <a:pPr lvl="1"/>
            <a:r>
              <a:rPr lang="en-DE"/>
              <a:t>Deployment</a:t>
            </a:r>
          </a:p>
          <a:p>
            <a:pPr lvl="1"/>
            <a:r>
              <a:rPr lang="en-DE"/>
              <a:t>Configuration &amp; Change Mangement</a:t>
            </a:r>
          </a:p>
          <a:p>
            <a:pPr lvl="1"/>
            <a:r>
              <a:rPr lang="en-DE"/>
              <a:t>Project Management</a:t>
            </a:r>
          </a:p>
          <a:p>
            <a:pPr lvl="1"/>
            <a:r>
              <a:rPr lang="en-DE"/>
              <a:t>Enviroment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F6CE8B-5499-4AD4-BE01-97554834238F}"/>
              </a:ext>
            </a:extLst>
          </p:cNvPr>
          <p:cNvSpPr txBox="1">
            <a:spLocks/>
          </p:cNvSpPr>
          <p:nvPr/>
        </p:nvSpPr>
        <p:spPr>
          <a:xfrm>
            <a:off x="6096423" y="1851189"/>
            <a:ext cx="5188028" cy="41954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DE"/>
              <a:t>RUP-Phases</a:t>
            </a:r>
          </a:p>
          <a:p>
            <a:pPr lvl="1">
              <a:buClr>
                <a:srgbClr val="8AD0D6"/>
              </a:buClr>
            </a:pPr>
            <a:r>
              <a:rPr lang="de-DE"/>
              <a:t>Inception</a:t>
            </a:r>
          </a:p>
          <a:p>
            <a:pPr lvl="1">
              <a:buClr>
                <a:srgbClr val="8AD0D6"/>
              </a:buClr>
            </a:pPr>
            <a:r>
              <a:rPr lang="de-DE"/>
              <a:t>Elaboration</a:t>
            </a:r>
          </a:p>
          <a:p>
            <a:pPr lvl="1">
              <a:buClr>
                <a:srgbClr val="8AD0D6"/>
              </a:buClr>
            </a:pPr>
            <a:r>
              <a:rPr lang="de-DE"/>
              <a:t>Construction</a:t>
            </a:r>
          </a:p>
          <a:p>
            <a:pPr lvl="1">
              <a:buClr>
                <a:srgbClr val="8AD0D6"/>
              </a:buClr>
            </a:pPr>
            <a:r>
              <a:rPr lang="de-DE"/>
              <a:t>Trasition</a:t>
            </a:r>
          </a:p>
        </p:txBody>
      </p:sp>
    </p:spTree>
    <p:extLst>
      <p:ext uri="{BB962C8B-B14F-4D97-AF65-F5344CB8AC3E}">
        <p14:creationId xmlns:p14="http://schemas.microsoft.com/office/powerpoint/2010/main" val="3832791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307A0-276D-A04E-A5CE-F5A9E3F1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2.1 RUP Roles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6678264-E14E-A344-9F69-2399719A42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913793"/>
              </p:ext>
            </p:extLst>
          </p:nvPr>
        </p:nvGraphicFramePr>
        <p:xfrm>
          <a:off x="2380412" y="1699591"/>
          <a:ext cx="7431176" cy="405516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63106">
                  <a:extLst>
                    <a:ext uri="{9D8B030D-6E8A-4147-A177-3AD203B41FA5}">
                      <a16:colId xmlns:a16="http://schemas.microsoft.com/office/drawing/2014/main" val="3802188794"/>
                    </a:ext>
                  </a:extLst>
                </a:gridCol>
                <a:gridCol w="4568070">
                  <a:extLst>
                    <a:ext uri="{9D8B030D-6E8A-4147-A177-3AD203B41FA5}">
                      <a16:colId xmlns:a16="http://schemas.microsoft.com/office/drawing/2014/main" val="1463009334"/>
                    </a:ext>
                  </a:extLst>
                </a:gridCol>
              </a:tblGrid>
              <a:tr h="379342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err="1">
                          <a:solidFill>
                            <a:schemeClr val="tx1"/>
                          </a:solidFill>
                        </a:rPr>
                        <a:t>Role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3931265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Nico </a:t>
                      </a:r>
                      <a:r>
                        <a:rPr lang="de-DE" err="1">
                          <a:solidFill>
                            <a:schemeClr val="tx1"/>
                          </a:solidFill>
                        </a:rPr>
                        <a:t>Schrodt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Frontend Developer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Development Manager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Implementation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9582380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Robin </a:t>
                      </a:r>
                      <a:r>
                        <a:rPr lang="de-DE" err="1">
                          <a:solidFill>
                            <a:schemeClr val="tx1"/>
                          </a:solidFill>
                        </a:rPr>
                        <a:t>Weisenburger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Backend Developer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Database Administrator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Implementation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644863"/>
                  </a:ext>
                </a:extLst>
              </a:tr>
              <a:tr h="695426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Nico Rahm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Manager</a:t>
                      </a:r>
                    </a:p>
                    <a:p>
                      <a:r>
                        <a:rPr lang="de-DE" sz="1800" b="0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Documentation</a:t>
                      </a:r>
                      <a:r>
                        <a:rPr lang="de-DE" sz="1800" b="0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Manager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259138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Kevin </a:t>
                      </a:r>
                      <a:r>
                        <a:rPr lang="de-DE" err="1">
                          <a:solidFill>
                            <a:schemeClr val="tx1"/>
                          </a:solidFill>
                        </a:rPr>
                        <a:t>Noisternig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Project Manager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Change Control Manager</a:t>
                      </a:r>
                    </a:p>
                    <a:p>
                      <a:r>
                        <a:rPr lang="de-DE">
                          <a:solidFill>
                            <a:schemeClr val="tx1"/>
                          </a:solidFill>
                        </a:rPr>
                        <a:t>Software </a:t>
                      </a:r>
                      <a:r>
                        <a:rPr lang="de-DE" err="1">
                          <a:solidFill>
                            <a:schemeClr val="tx1"/>
                          </a:solidFill>
                        </a:rPr>
                        <a:t>Requirement</a:t>
                      </a:r>
                      <a:r>
                        <a:rPr lang="de-DE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err="1">
                          <a:solidFill>
                            <a:schemeClr val="tx1"/>
                          </a:solidFill>
                        </a:rPr>
                        <a:t>Specifier</a:t>
                      </a:r>
                      <a:endParaRPr lang="de-DE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3200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0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0E6FE-7AE2-3C41-B4A8-0C3CCE4E1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2.2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BEF93-6D23-9B40-8AE5-892BE6053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 err="1"/>
              <a:t>Wöchentliche</a:t>
            </a:r>
            <a:r>
              <a:rPr lang="en-DE"/>
              <a:t> Sprints</a:t>
            </a:r>
          </a:p>
          <a:p>
            <a:r>
              <a:rPr lang="en-DE"/>
              <a:t>Management in </a:t>
            </a:r>
            <a:r>
              <a:rPr lang="en-DE" err="1"/>
              <a:t>YouTrack</a:t>
            </a:r>
          </a:p>
          <a:p>
            <a:r>
              <a:rPr lang="en-DE" err="1"/>
              <a:t>Aufgaben</a:t>
            </a:r>
            <a:r>
              <a:rPr lang="en-DE"/>
              <a:t> </a:t>
            </a:r>
            <a:r>
              <a:rPr lang="en-DE" err="1"/>
              <a:t>werden</a:t>
            </a:r>
            <a:r>
              <a:rPr lang="en-DE"/>
              <a:t> den Team </a:t>
            </a:r>
            <a:r>
              <a:rPr lang="en-DE" err="1"/>
              <a:t>Mitgliedern</a:t>
            </a:r>
            <a:r>
              <a:rPr lang="en-DE"/>
              <a:t> in </a:t>
            </a:r>
            <a:r>
              <a:rPr lang="en-DE" err="1"/>
              <a:t>YouTrack</a:t>
            </a:r>
            <a:r>
              <a:rPr lang="en-DE"/>
              <a:t> </a:t>
            </a:r>
            <a:r>
              <a:rPr lang="en-DE" err="1"/>
              <a:t>zugewiesen</a:t>
            </a:r>
          </a:p>
          <a:p>
            <a:r>
              <a:rPr lang="en-DE" err="1"/>
              <a:t>Übersichtlichkeit</a:t>
            </a:r>
            <a:r>
              <a:rPr lang="en-DE"/>
              <a:t> </a:t>
            </a:r>
            <a:r>
              <a:rPr lang="en-DE" err="1"/>
              <a:t>für</a:t>
            </a:r>
            <a:r>
              <a:rPr lang="en-DE"/>
              <a:t> </a:t>
            </a:r>
            <a:r>
              <a:rPr lang="en-DE" err="1"/>
              <a:t>jedes</a:t>
            </a:r>
            <a:r>
              <a:rPr lang="en-DE"/>
              <a:t> </a:t>
            </a:r>
            <a:r>
              <a:rPr lang="en-DE" err="1"/>
              <a:t>Mitglied</a:t>
            </a:r>
            <a:r>
              <a:rPr lang="en-DE"/>
              <a:t> was </a:t>
            </a:r>
            <a:r>
              <a:rPr lang="en-DE" err="1"/>
              <a:t>zu</a:t>
            </a:r>
            <a:r>
              <a:rPr lang="en-DE"/>
              <a:t> tun </a:t>
            </a:r>
            <a:r>
              <a:rPr lang="en-DE" err="1"/>
              <a:t>ist</a:t>
            </a:r>
          </a:p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437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9116-5F28-BB48-806B-DB40A293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2.3 Iterative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4CD2-3D23-8242-9919-EC7226228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 err="1"/>
              <a:t>Anforderungen</a:t>
            </a:r>
            <a:r>
              <a:rPr lang="en-DE"/>
              <a:t> der App überarbeitet</a:t>
            </a:r>
            <a:endParaRPr lang="de-DE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Datenbank Struktur verbessert</a:t>
            </a:r>
            <a:endParaRPr lang="en-DE"/>
          </a:p>
          <a:p>
            <a:r>
              <a:rPr lang="en-DE" err="1"/>
              <a:t>Schnittstellen</a:t>
            </a:r>
            <a:r>
              <a:rPr lang="en-DE"/>
              <a:t> </a:t>
            </a:r>
            <a:r>
              <a:rPr lang="en-DE" err="1"/>
              <a:t>zwischen</a:t>
            </a:r>
            <a:r>
              <a:rPr lang="en-DE"/>
              <a:t> APP und API </a:t>
            </a:r>
            <a:r>
              <a:rPr lang="en-DE" err="1"/>
              <a:t>überarbeitet</a:t>
            </a:r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Code Qualität der App wurde ebenfalls verbessert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8261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40A87-2BA8-8340-B13F-E1D7B6EB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2.4 Time Report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B27AE-AC8E-6644-8A2B-57BF8EA6E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71" y="2039615"/>
            <a:ext cx="10489857" cy="27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43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79C7-E623-0641-899F-2ECC3F2D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3.1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1F8B4-2C27-E744-BFF5-67DD6729E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/>
              <a:t>Keine Veränderung der Tools  im Vergleich zum letzten Semester</a:t>
            </a:r>
          </a:p>
          <a:p>
            <a:r>
              <a:rPr lang="en-DE"/>
              <a:t>Android Studio (IntelliJ)</a:t>
            </a:r>
          </a:p>
          <a:p>
            <a:r>
              <a:rPr lang="en-DE"/>
              <a:t>GitHub</a:t>
            </a:r>
          </a:p>
          <a:p>
            <a:r>
              <a:rPr lang="en-DE"/>
              <a:t>PHPStorm</a:t>
            </a:r>
          </a:p>
          <a:p>
            <a:r>
              <a:rPr lang="en-DE"/>
              <a:t>YouTrack</a:t>
            </a:r>
          </a:p>
          <a:p>
            <a:r>
              <a:rPr lang="en-DE"/>
              <a:t>MySQL</a:t>
            </a:r>
          </a:p>
          <a:p>
            <a:pPr>
              <a:buClr>
                <a:srgbClr val="8AD0D6"/>
              </a:buClr>
            </a:pPr>
            <a:r>
              <a:rPr lang="en-DE"/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40062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5AF9-D1B0-F440-A3F6-CDD07B51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3.2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8F4D-2A45-8746-9F67-E323966AA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/>
              <a:t>Die App in ein Backend und ein Frontend eingeteilt</a:t>
            </a:r>
            <a:endParaRPr lang="de-DE"/>
          </a:p>
          <a:p>
            <a:pPr>
              <a:buClr>
                <a:srgbClr val="8AD0D6"/>
              </a:buClr>
            </a:pPr>
            <a:r>
              <a:rPr lang="de-DE"/>
              <a:t>Das Frontend verarbeitet die Daten während das Backend diese entgegennimmt und an die Datenbank weitergibt</a:t>
            </a:r>
          </a:p>
          <a:p>
            <a:pPr>
              <a:buClr>
                <a:srgbClr val="8AD0D6"/>
              </a:buClr>
            </a:pPr>
            <a:r>
              <a:rPr lang="de-DE"/>
              <a:t>MVC:</a:t>
            </a:r>
          </a:p>
          <a:p>
            <a:pPr lvl="1">
              <a:buClr>
                <a:srgbClr val="8AD0D6"/>
              </a:buClr>
            </a:pPr>
            <a:r>
              <a:rPr lang="de-DE"/>
              <a:t>Model: Enthält Daten, unabhängig von Steuerung (Datenbank, Backend)</a:t>
            </a:r>
          </a:p>
          <a:p>
            <a:pPr lvl="1">
              <a:buClr>
                <a:srgbClr val="8AD0D6"/>
              </a:buClr>
            </a:pPr>
            <a:r>
              <a:rPr lang="de-DE"/>
              <a:t>View: Stellt Daten dar und nimmt Nutzerinteraktionen entgegen (Frontend)</a:t>
            </a:r>
          </a:p>
          <a:p>
            <a:pPr lvl="1">
              <a:buClr>
                <a:srgbClr val="8AD0D6"/>
              </a:buClr>
            </a:pPr>
            <a:r>
              <a:rPr lang="de-DE"/>
              <a:t>Controller: Verarbeitet Nutzerinteraktionen und Daten des Models, greift auf Model über definierte Schnittstelle zu (Frontend)</a:t>
            </a:r>
          </a:p>
          <a:p>
            <a:pPr>
              <a:buClr>
                <a:srgbClr val="8AD0D6"/>
              </a:buClr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366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DDF0B-8ABB-43FE-9752-2ACC58B0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MVC:</a:t>
            </a:r>
          </a:p>
        </p:txBody>
      </p:sp>
      <p:pic>
        <p:nvPicPr>
          <p:cNvPr id="7" name="Grafik 7">
            <a:extLst>
              <a:ext uri="{FF2B5EF4-FFF2-40B4-BE49-F238E27FC236}">
                <a16:creationId xmlns:a16="http://schemas.microsoft.com/office/drawing/2014/main" id="{11C1FBC0-33C2-420F-980B-17E1F0F77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3313" y="2161130"/>
            <a:ext cx="8947150" cy="3978778"/>
          </a:xfrm>
        </p:spPr>
      </p:pic>
    </p:spTree>
    <p:extLst>
      <p:ext uri="{BB962C8B-B14F-4D97-AF65-F5344CB8AC3E}">
        <p14:creationId xmlns:p14="http://schemas.microsoft.com/office/powerpoint/2010/main" val="3616942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5AF9-D1B0-F440-A3F6-CDD07B51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3.2 Architecture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5E03F2-87FA-EB41-9728-B5D838405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321" y="1853248"/>
            <a:ext cx="8599358" cy="430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4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541-5C89-A447-AA45-359AD7610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2677-54F9-384C-978A-FCC199E41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395" y="1545795"/>
            <a:ext cx="8963439" cy="52145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b="1" dirty="0"/>
              <a:t>1. Understand the business need</a:t>
            </a:r>
          </a:p>
          <a:p>
            <a:pPr marL="0" indent="0">
              <a:buNone/>
            </a:pPr>
            <a:r>
              <a:rPr lang="en-DE" dirty="0"/>
              <a:t>	1.1 Idea / Vision</a:t>
            </a:r>
          </a:p>
          <a:p>
            <a:pPr marL="0" indent="0">
              <a:buNone/>
            </a:pPr>
            <a:r>
              <a:rPr lang="en-DE" dirty="0"/>
              <a:t>	1.2 Scope</a:t>
            </a:r>
          </a:p>
          <a:p>
            <a:pPr marL="0" indent="0">
              <a:buNone/>
            </a:pPr>
            <a:r>
              <a:rPr lang="en-DE" dirty="0"/>
              <a:t>	1.3 Use Cases</a:t>
            </a:r>
          </a:p>
          <a:p>
            <a:pPr marL="0" indent="0">
              <a:buNone/>
            </a:pPr>
            <a:r>
              <a:rPr lang="en-DE" dirty="0"/>
              <a:t>	1.4 Risk Management</a:t>
            </a:r>
          </a:p>
          <a:p>
            <a:pPr marL="0" indent="0">
              <a:buNone/>
            </a:pPr>
            <a:r>
              <a:rPr lang="en-DE" dirty="0"/>
              <a:t>	1.5 Cost Estimation</a:t>
            </a:r>
          </a:p>
          <a:p>
            <a:pPr marL="0" indent="0">
              <a:buNone/>
            </a:pPr>
            <a:r>
              <a:rPr lang="en-DE" b="1" dirty="0"/>
              <a:t>2. Project Management</a:t>
            </a:r>
          </a:p>
          <a:p>
            <a:pPr marL="0" indent="0">
              <a:buNone/>
            </a:pPr>
            <a:r>
              <a:rPr lang="en-DE" dirty="0"/>
              <a:t>	2.1 RUP and planning</a:t>
            </a:r>
          </a:p>
          <a:p>
            <a:pPr marL="0" indent="0">
              <a:buNone/>
            </a:pPr>
            <a:r>
              <a:rPr lang="en-DE" dirty="0"/>
              <a:t>	2.2 Scrum</a:t>
            </a:r>
          </a:p>
          <a:p>
            <a:pPr marL="0" indent="0">
              <a:buNone/>
            </a:pPr>
            <a:r>
              <a:rPr lang="en-DE" dirty="0"/>
              <a:t>	2.3 Iterative Process</a:t>
            </a:r>
          </a:p>
          <a:p>
            <a:pPr marL="0" indent="0">
              <a:buNone/>
            </a:pPr>
            <a:r>
              <a:rPr lang="en-DE" dirty="0"/>
              <a:t>	2.4 Time Report</a:t>
            </a:r>
          </a:p>
          <a:p>
            <a:pPr marL="0" indent="0">
              <a:buNone/>
            </a:pPr>
            <a:r>
              <a:rPr lang="en-DE" dirty="0"/>
              <a:t>	</a:t>
            </a:r>
          </a:p>
          <a:p>
            <a:pPr marL="0" indent="0"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63975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2AE1B-4A4C-4640-B317-4A181545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3.3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E4407-F1B5-A84F-BEB2-EECFE8A21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556952"/>
            <a:ext cx="4874491" cy="4670854"/>
          </a:xfrm>
        </p:spPr>
        <p:txBody>
          <a:bodyPr/>
          <a:lstStyle/>
          <a:p>
            <a:r>
              <a:rPr lang="en-DE"/>
              <a:t>Automatisches Deployment des Backends auf den Server</a:t>
            </a:r>
          </a:p>
          <a:p>
            <a:r>
              <a:rPr lang="en-DE"/>
              <a:t>Bei Aktualisierung des Backends:</a:t>
            </a:r>
          </a:p>
          <a:p>
            <a:pPr lvl="1"/>
            <a:r>
              <a:rPr lang="en-DE"/>
              <a:t>Checkout</a:t>
            </a:r>
          </a:p>
          <a:p>
            <a:pPr lvl="1"/>
            <a:r>
              <a:rPr lang="en-DE"/>
              <a:t>Sync zum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4E7A2C-1420-F74E-90CF-13FD94E6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941" y="1433384"/>
            <a:ext cx="4874492" cy="51128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5D978A-2185-8649-A2A1-189DDD1E3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86" y="3897336"/>
            <a:ext cx="5841414" cy="43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40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4D17-F815-A543-A887-9BF0C83A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3.4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566CF-E808-8548-B8B3-40BEBF427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4049298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DE" dirty="0"/>
              <a:t>Unit-Tests</a:t>
            </a:r>
          </a:p>
          <a:p>
            <a:pPr lvl="1">
              <a:buClr>
                <a:srgbClr val="8AD0D6"/>
              </a:buClr>
            </a:pPr>
            <a:r>
              <a:rPr lang="en-DE" dirty="0"/>
              <a:t>Android Studio mit JUnit</a:t>
            </a:r>
          </a:p>
          <a:p>
            <a:pPr>
              <a:buClr>
                <a:srgbClr val="8AD0D6"/>
              </a:buClr>
            </a:pPr>
            <a:endParaRPr lang="en-DE" dirty="0"/>
          </a:p>
          <a:p>
            <a:pPr>
              <a:buClr>
                <a:srgbClr val="8AD0D6"/>
              </a:buClr>
            </a:pPr>
            <a:r>
              <a:rPr lang="en-DE" dirty="0"/>
              <a:t>Installation Test</a:t>
            </a:r>
          </a:p>
          <a:p>
            <a:pPr>
              <a:buClr>
                <a:srgbClr val="8AD0D6"/>
              </a:buClr>
            </a:pPr>
            <a:endParaRPr lang="en-DE" dirty="0"/>
          </a:p>
          <a:p>
            <a:pPr>
              <a:buClr>
                <a:srgbClr val="8AD0D6"/>
              </a:buClr>
            </a:pPr>
            <a:r>
              <a:rPr lang="en-DE" dirty="0"/>
              <a:t>API-Tests mit Postman</a:t>
            </a:r>
          </a:p>
          <a:p>
            <a:pPr lvl="1">
              <a:buClr>
                <a:srgbClr val="8AD0D6"/>
              </a:buClr>
            </a:pPr>
            <a:r>
              <a:rPr lang="en-DE" dirty="0"/>
              <a:t>Funktion aufrufen per HTTP-Methode</a:t>
            </a:r>
          </a:p>
          <a:p>
            <a:pPr lvl="1">
              <a:buClr>
                <a:srgbClr val="8AD0D6"/>
              </a:buClr>
            </a:pPr>
            <a:r>
              <a:rPr lang="en-DE" dirty="0"/>
              <a:t>Antwort auf Erfolg und Inhalt kontrollieren</a:t>
            </a:r>
          </a:p>
          <a:p>
            <a:pPr lvl="1">
              <a:buClr>
                <a:srgbClr val="8AD0D6"/>
              </a:buClr>
            </a:pPr>
            <a:endParaRPr lang="en-DE" dirty="0"/>
          </a:p>
          <a:p>
            <a:pPr lvl="1">
              <a:buClr>
                <a:srgbClr val="8AD0D6"/>
              </a:buClr>
            </a:pPr>
            <a:endParaRPr lang="en-DE" dirty="0"/>
          </a:p>
        </p:txBody>
      </p: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19E5559E-4122-4DD4-98A1-829AF3654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904" y="1149464"/>
            <a:ext cx="2743200" cy="2561474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443352F0-D561-461E-A383-BC27E780D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931" y="1944729"/>
            <a:ext cx="3588834" cy="451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50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3A28-DA05-7243-891D-A7AE8F2E3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3.5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E61A2-B32C-7E43-B248-C35F20A0C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048760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Für das Erzeugen von Objekten wurde die Factory-Pattern eingesetzt</a:t>
            </a:r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r>
              <a:rPr lang="de-DE"/>
              <a:t>Dadurch muss kein '</a:t>
            </a:r>
            <a:r>
              <a:rPr lang="de-DE" err="1"/>
              <a:t>new</a:t>
            </a:r>
            <a:r>
              <a:rPr lang="de-DE"/>
              <a:t>'-Operator verwendet werden und das erzeugte Objekt kann einfacher angepasst werden, sollten sich im weiteren Entwicklungsverlauf die Bedürfnisse ändern</a:t>
            </a:r>
          </a:p>
          <a:p>
            <a:pPr marL="0" indent="0">
              <a:buClr>
                <a:srgbClr val="8AD0D6"/>
              </a:buClr>
              <a:buNone/>
            </a:pP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26140333-108A-462A-A9B2-05F0E1587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653468"/>
            <a:ext cx="2743200" cy="120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212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1CBB-07CB-BA48-9CF4-D6DDA5A6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3.6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81F19-9956-6A4A-A480-8C9D9EB01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DE" dirty="0"/>
              <a:t>Es </a:t>
            </a:r>
            <a:r>
              <a:rPr lang="en-DE" err="1"/>
              <a:t>wurde</a:t>
            </a:r>
            <a:r>
              <a:rPr lang="en-DE" dirty="0"/>
              <a:t> auf 3 </a:t>
            </a:r>
            <a:r>
              <a:rPr lang="en-DE" err="1"/>
              <a:t>verschiedene</a:t>
            </a:r>
            <a:r>
              <a:rPr lang="en-DE" dirty="0"/>
              <a:t> Metrics </a:t>
            </a:r>
            <a:r>
              <a:rPr lang="en-DE" err="1"/>
              <a:t>geprüft</a:t>
            </a:r>
            <a:r>
              <a:rPr lang="en-DE" dirty="0"/>
              <a:t>:</a:t>
            </a:r>
          </a:p>
          <a:p>
            <a:pPr lvl="1"/>
            <a:r>
              <a:rPr lang="en-DE"/>
              <a:t>Overall Codequality</a:t>
            </a:r>
            <a:r>
              <a:rPr lang="en-DE" dirty="0"/>
              <a:t>: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Unsaubere</a:t>
            </a:r>
            <a:r>
              <a:rPr lang="en-DE" dirty="0"/>
              <a:t> Syntax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Sicherheitsrisiken</a:t>
            </a:r>
            <a:r>
              <a:rPr lang="en-DE" dirty="0"/>
              <a:t> (</a:t>
            </a:r>
            <a:r>
              <a:rPr lang="en-DE" err="1"/>
              <a:t>z.B.</a:t>
            </a:r>
            <a:r>
              <a:rPr lang="en-DE" dirty="0"/>
              <a:t> </a:t>
            </a:r>
            <a:r>
              <a:rPr lang="en-DE" err="1"/>
              <a:t>bei</a:t>
            </a:r>
            <a:r>
              <a:rPr lang="en-DE" dirty="0"/>
              <a:t> Inserts) </a:t>
            </a:r>
          </a:p>
          <a:p>
            <a:pPr lvl="1">
              <a:buClr>
                <a:srgbClr val="8AD0D6"/>
              </a:buClr>
            </a:pPr>
            <a:r>
              <a:rPr lang="en-DE"/>
              <a:t>Cyclomatic Complexity:</a:t>
            </a:r>
            <a:endParaRPr lang="en-DE" dirty="0"/>
          </a:p>
          <a:p>
            <a:pPr lvl="2">
              <a:buClr>
                <a:srgbClr val="8AD0D6"/>
              </a:buClr>
            </a:pPr>
            <a:r>
              <a:rPr lang="en-DE" err="1"/>
              <a:t>Tiefe</a:t>
            </a:r>
            <a:r>
              <a:rPr lang="en-DE" dirty="0"/>
              <a:t> von If-Else-</a:t>
            </a:r>
            <a:r>
              <a:rPr lang="en-DE" err="1"/>
              <a:t>Abfragen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Rekursionen</a:t>
            </a:r>
          </a:p>
          <a:p>
            <a:pPr lvl="1">
              <a:buClr>
                <a:srgbClr val="8AD0D6"/>
              </a:buClr>
            </a:pPr>
            <a:r>
              <a:rPr lang="en-DE"/>
              <a:t>Code Duplication:</a:t>
            </a:r>
            <a:endParaRPr lang="en-DE" dirty="0"/>
          </a:p>
          <a:p>
            <a:pPr lvl="2">
              <a:buClr>
                <a:srgbClr val="8AD0D6"/>
              </a:buClr>
            </a:pPr>
            <a:r>
              <a:rPr lang="en-DE" err="1"/>
              <a:t>Mehrfach</a:t>
            </a:r>
            <a:r>
              <a:rPr lang="en-DE" dirty="0"/>
              <a:t> </a:t>
            </a:r>
            <a:r>
              <a:rPr lang="en-DE" err="1"/>
              <a:t>vorkommener</a:t>
            </a:r>
            <a:r>
              <a:rPr lang="en-DE" dirty="0"/>
              <a:t> Code</a:t>
            </a:r>
          </a:p>
        </p:txBody>
      </p:sp>
      <p:sp>
        <p:nvSpPr>
          <p:cNvPr id="4" name="AutoShape 2" descr="Codacy Badge">
            <a:extLst>
              <a:ext uri="{FF2B5EF4-FFF2-40B4-BE49-F238E27FC236}">
                <a16:creationId xmlns:a16="http://schemas.microsoft.com/office/drawing/2014/main" id="{AF5CEBEB-340B-4246-8F86-8367C52C0D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C0A089-147D-C443-A63A-020E970EC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481" y="2597041"/>
            <a:ext cx="1121982" cy="18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6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C1230-A0CA-7747-ABA5-930B24A6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4.1 Class Diagram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6CE299-A02F-CF49-BF34-68C807A5C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7" y="2184816"/>
            <a:ext cx="11096426" cy="316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99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AF52-914B-DB4D-B5B6-30159D50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0212" y="2825861"/>
            <a:ext cx="4751575" cy="1206278"/>
          </a:xfrm>
        </p:spPr>
        <p:txBody>
          <a:bodyPr/>
          <a:lstStyle/>
          <a:p>
            <a:r>
              <a:rPr lang="en-DE"/>
              <a:t>4.2 DEMO</a:t>
            </a:r>
          </a:p>
        </p:txBody>
      </p:sp>
    </p:spTree>
    <p:extLst>
      <p:ext uri="{BB962C8B-B14F-4D97-AF65-F5344CB8AC3E}">
        <p14:creationId xmlns:p14="http://schemas.microsoft.com/office/powerpoint/2010/main" val="176538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541-5C89-A447-AA45-359AD7610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2677-54F9-384C-978A-FCC199E41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395" y="1643449"/>
            <a:ext cx="8963439" cy="52145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b="1" dirty="0"/>
              <a:t>3. Quality</a:t>
            </a:r>
          </a:p>
          <a:p>
            <a:pPr marL="0" indent="0">
              <a:buNone/>
            </a:pPr>
            <a:r>
              <a:rPr lang="en-DE" dirty="0"/>
              <a:t>	3.1 Technologies</a:t>
            </a:r>
          </a:p>
          <a:p>
            <a:pPr marL="0" indent="0">
              <a:buNone/>
            </a:pPr>
            <a:r>
              <a:rPr lang="en-DE" dirty="0"/>
              <a:t>	3.2 Architecture and Configuration</a:t>
            </a:r>
          </a:p>
          <a:p>
            <a:pPr marL="0" indent="0">
              <a:buNone/>
            </a:pPr>
            <a:r>
              <a:rPr lang="en-DE" dirty="0"/>
              <a:t>	3.3 Automation</a:t>
            </a:r>
          </a:p>
          <a:p>
            <a:pPr marL="0" indent="0">
              <a:buNone/>
            </a:pPr>
            <a:r>
              <a:rPr lang="en-DE" dirty="0"/>
              <a:t>	3.4 Testing</a:t>
            </a:r>
          </a:p>
          <a:p>
            <a:pPr marL="0" indent="0">
              <a:buNone/>
            </a:pPr>
            <a:r>
              <a:rPr lang="en-DE" dirty="0"/>
              <a:t>	3.5 Patterns</a:t>
            </a:r>
          </a:p>
          <a:p>
            <a:pPr marL="0" indent="0">
              <a:buNone/>
            </a:pPr>
            <a:r>
              <a:rPr lang="en-DE" dirty="0"/>
              <a:t>	3.6 Metrics</a:t>
            </a:r>
          </a:p>
          <a:p>
            <a:pPr marL="0" indent="0">
              <a:buNone/>
            </a:pPr>
            <a:r>
              <a:rPr lang="en-DE" b="1" dirty="0"/>
              <a:t>4. Technical Ability</a:t>
            </a:r>
          </a:p>
          <a:p>
            <a:pPr marL="0" indent="0">
              <a:buNone/>
            </a:pPr>
            <a:r>
              <a:rPr lang="en-DE" dirty="0"/>
              <a:t>	4.1 Class Diagram</a:t>
            </a:r>
          </a:p>
          <a:p>
            <a:pPr marL="0" indent="0">
              <a:buNone/>
            </a:pPr>
            <a:r>
              <a:rPr lang="en-DE" dirty="0"/>
              <a:t>	4.2 Demo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		</a:t>
            </a:r>
          </a:p>
          <a:p>
            <a:pPr marL="0" indent="0"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07248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928D-D77A-1546-A0BD-8AEA3FF2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1.1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907FC-2A6A-FF4E-A813-4675468E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Eine App mit der zufällige Standorte auf der Welt erraten werden können</a:t>
            </a:r>
          </a:p>
          <a:p>
            <a:r>
              <a:rPr lang="en-DE" dirty="0"/>
              <a:t>Nach dem Tipp wird dem Spieler das Ergebnis in Form der Distanz zum wirklichen Standort angezeigt</a:t>
            </a:r>
          </a:p>
          <a:p>
            <a:r>
              <a:rPr lang="en-DE" dirty="0"/>
              <a:t>Je gerniger die Distanz desto besser ist der Spieler</a:t>
            </a:r>
          </a:p>
          <a:p>
            <a:r>
              <a:rPr lang="en-DE" dirty="0"/>
              <a:t>Mit jedem Spiel kann der Nutzer seine Kenntnis über die verschiedensten Orte in der Welt erweitern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79803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928D-D77A-1546-A0BD-8AEA3FF2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1.1 Idea</a:t>
            </a:r>
          </a:p>
        </p:txBody>
      </p:sp>
      <p:pic>
        <p:nvPicPr>
          <p:cNvPr id="6" name="Grafik 29" descr="Ein Bild, das Foto, Monitor, Mobiltelefon, Telefon enthält.&#10;&#10;Automatisch generierte Beschreibung">
            <a:extLst>
              <a:ext uri="{FF2B5EF4-FFF2-40B4-BE49-F238E27FC236}">
                <a16:creationId xmlns:a16="http://schemas.microsoft.com/office/drawing/2014/main" id="{E89E70D7-45B2-0145-B01B-2F4D474AB4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84" b="99797" l="9857" r="89666">
                        <a14:foregroundMark x1="20032" y1="12690" x2="47059" y2="10457"/>
                        <a14:foregroundMark x1="47059" y1="10457" x2="79491" y2="11168"/>
                        <a14:foregroundMark x1="79491" y1="11168" x2="82671" y2="11168"/>
                        <a14:foregroundMark x1="83784" y1="8426" x2="23529" y2="6904"/>
                        <a14:foregroundMark x1="11447" y1="21015" x2="12083" y2="33706"/>
                        <a14:foregroundMark x1="12401" y1="32995" x2="12083" y2="58477"/>
                        <a14:foregroundMark x1="11924" y1="65178" x2="11765" y2="91472"/>
                        <a14:foregroundMark x1="11924" y1="90152" x2="12560" y2="99898"/>
                        <a14:foregroundMark x1="89507" y1="99188" x2="88712" y2="79797"/>
                        <a14:foregroundMark x1="21622" y1="49036" x2="16693" y2="47919"/>
                        <a14:foregroundMark x1="31161" y1="49239" x2="29253" y2="43756"/>
                        <a14:foregroundMark x1="21781" y1="21624" x2="20509" y2="14112"/>
                        <a14:foregroundMark x1="36884" y1="27411" x2="15421" y2="11574"/>
                        <a14:foregroundMark x1="15421" y1="11574" x2="16852" y2="5888"/>
                        <a14:foregroundMark x1="19237" y1="5685" x2="10334" y2="10051"/>
                        <a14:foregroundMark x1="89189" y1="12487" x2="89666" y2="31472"/>
                        <a14:foregroundMark x1="35135" y1="49340" x2="55485" y2="56954"/>
                        <a14:foregroundMark x1="89348" y1="65381" x2="88553" y2="810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94"/>
          <a:stretch/>
        </p:blipFill>
        <p:spPr>
          <a:xfrm>
            <a:off x="7294967" y="1774889"/>
            <a:ext cx="2970268" cy="5083111"/>
          </a:xfrm>
          <a:prstGeom prst="rect">
            <a:avLst/>
          </a:prstGeom>
        </p:spPr>
      </p:pic>
      <p:pic>
        <p:nvPicPr>
          <p:cNvPr id="7" name="Grafik 31" descr="Ein Bild, das Elektronik, Computer, Mobiltelefon enthält.&#10;&#10;Automatisch generierte Beschreibung">
            <a:extLst>
              <a:ext uri="{FF2B5EF4-FFF2-40B4-BE49-F238E27FC236}">
                <a16:creationId xmlns:a16="http://schemas.microsoft.com/office/drawing/2014/main" id="{8C06807A-7B00-D94B-B146-93C05D66A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60" b="99898" l="9569" r="89793">
                        <a14:foregroundMark x1="20415" y1="12270" x2="20415" y2="12270"/>
                        <a14:foregroundMark x1="18501" y1="8282" x2="35088" y2="8078"/>
                        <a14:foregroundMark x1="35088" y1="8078" x2="70494" y2="9714"/>
                        <a14:foregroundMark x1="80861" y1="9918" x2="86124" y2="20654"/>
                        <a14:foregroundMark x1="86124" y1="20654" x2="82456" y2="42127"/>
                        <a14:foregroundMark x1="82456" y1="42127" x2="81978" y2="42945"/>
                        <a14:foregroundMark x1="13557" y1="16769" x2="26156" y2="83231"/>
                        <a14:foregroundMark x1="24561" y1="88037" x2="58054" y2="70961"/>
                        <a14:foregroundMark x1="29027" y1="93252" x2="67943" y2="84356"/>
                        <a14:foregroundMark x1="67943" y1="84356" x2="80542" y2="75869"/>
                        <a14:foregroundMark x1="80542" y1="75869" x2="82775" y2="68916"/>
                        <a14:foregroundMark x1="73046" y1="93763" x2="77033" y2="66360"/>
                        <a14:foregroundMark x1="11643" y1="16564" x2="11643" y2="56646"/>
                        <a14:foregroundMark x1="11324" y1="63906" x2="13557" y2="73211"/>
                        <a14:foregroundMark x1="13557" y1="73211" x2="11164" y2="92434"/>
                        <a14:foregroundMark x1="17225" y1="81902" x2="21531" y2="91002"/>
                        <a14:foregroundMark x1="21531" y1="91002" x2="21531" y2="91002"/>
                        <a14:foregroundMark x1="18022" y1="94376" x2="59809" y2="98466"/>
                        <a14:foregroundMark x1="59809" y1="98466" x2="59649" y2="96524"/>
                        <a14:foregroundMark x1="10686" y1="92843" x2="11962" y2="99898"/>
                        <a14:foregroundMark x1="11483" y1="67689" x2="11324" y2="82515"/>
                        <a14:foregroundMark x1="88038" y1="99182" x2="88038" y2="71984"/>
                        <a14:foregroundMark x1="88836" y1="38344" x2="89155" y2="73211"/>
                        <a14:foregroundMark x1="46411" y1="8896" x2="67464" y2="7362"/>
                        <a14:foregroundMark x1="67464" y1="7362" x2="78309" y2="7566"/>
                        <a14:foregroundMark x1="78309" y1="9202" x2="55343" y2="12474"/>
                        <a14:foregroundMark x1="55343" y1="12474" x2="24242" y2="10020"/>
                        <a14:foregroundMark x1="24242" y1="10020" x2="17703" y2="7260"/>
                        <a14:foregroundMark x1="9569" y1="46217" x2="10207" y2="43865"/>
                        <a14:foregroundMark x1="9410" y1="45297" x2="15949" y2="39980"/>
                        <a14:foregroundMark x1="16906" y1="39162" x2="9729" y2="43865"/>
                        <a14:foregroundMark x1="10207" y1="46012" x2="9888" y2="43763"/>
                        <a14:foregroundMark x1="28070" y1="44479" x2="44179" y2="45808"/>
                        <a14:foregroundMark x1="44179" y1="45808" x2="42265" y2="45910"/>
                        <a14:foregroundMark x1="12919" y1="11656" x2="12121" y2="8998"/>
                        <a14:backgroundMark x1="5263" y1="5521" x2="2073" y2="46933"/>
                        <a14:backgroundMark x1="5742" y1="7157" x2="319" y2="64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69" y="1754866"/>
            <a:ext cx="3258804" cy="50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29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B504-56B8-7046-BDD2-5E34A5FD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1.2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CCC6F-A3DF-1A45-B4BD-36CEED1EB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709530"/>
            <a:ext cx="8947522" cy="4538869"/>
          </a:xfrm>
        </p:spPr>
        <p:txBody>
          <a:bodyPr/>
          <a:lstStyle/>
          <a:p>
            <a:r>
              <a:rPr lang="en-GB" dirty="0" err="1"/>
              <a:t>Erstes</a:t>
            </a:r>
            <a:r>
              <a:rPr lang="en-GB" dirty="0"/>
              <a:t> Semester:</a:t>
            </a:r>
          </a:p>
          <a:p>
            <a:pPr lvl="1"/>
            <a:r>
              <a:rPr lang="en-GB" dirty="0" err="1"/>
              <a:t>Grundlegende</a:t>
            </a:r>
            <a:r>
              <a:rPr lang="en-GB" dirty="0"/>
              <a:t> Android App </a:t>
            </a:r>
            <a:r>
              <a:rPr lang="en-GB" dirty="0" err="1"/>
              <a:t>programmieren</a:t>
            </a:r>
            <a:endParaRPr lang="en-GB" dirty="0"/>
          </a:p>
          <a:p>
            <a:pPr lvl="1"/>
            <a:r>
              <a:rPr lang="en-GB" dirty="0"/>
              <a:t>Backend und </a:t>
            </a:r>
            <a:r>
              <a:rPr lang="en-GB" dirty="0" err="1"/>
              <a:t>Datenbank</a:t>
            </a:r>
            <a:r>
              <a:rPr lang="en-GB" dirty="0"/>
              <a:t> </a:t>
            </a:r>
            <a:r>
              <a:rPr lang="en-GB" dirty="0" err="1"/>
              <a:t>aufbauen</a:t>
            </a:r>
            <a:endParaRPr lang="en-GB" dirty="0"/>
          </a:p>
          <a:p>
            <a:pPr lvl="1"/>
            <a:r>
              <a:rPr lang="en-GB" dirty="0" err="1"/>
              <a:t>YouTrack</a:t>
            </a:r>
            <a:r>
              <a:rPr lang="en-GB" dirty="0"/>
              <a:t>, GIT </a:t>
            </a:r>
            <a:r>
              <a:rPr lang="en-GB" dirty="0" err="1"/>
              <a:t>einrichten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 err="1"/>
              <a:t>Zweites</a:t>
            </a:r>
            <a:r>
              <a:rPr lang="en-GB" dirty="0"/>
              <a:t> Semester:</a:t>
            </a:r>
          </a:p>
          <a:p>
            <a:pPr lvl="1"/>
            <a:r>
              <a:rPr lang="en-GB" dirty="0" err="1"/>
              <a:t>Statistiken</a:t>
            </a:r>
            <a:r>
              <a:rPr lang="en-GB" dirty="0"/>
              <a:t> </a:t>
            </a:r>
            <a:r>
              <a:rPr lang="en-GB" dirty="0" err="1"/>
              <a:t>implementiert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Android App </a:t>
            </a:r>
            <a:r>
              <a:rPr lang="en-GB" dirty="0" err="1"/>
              <a:t>Funktionen</a:t>
            </a:r>
            <a:r>
              <a:rPr lang="en-GB" dirty="0"/>
              <a:t> </a:t>
            </a:r>
            <a:r>
              <a:rPr lang="en-GB" dirty="0" err="1"/>
              <a:t>erweitert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Backend </a:t>
            </a:r>
            <a:r>
              <a:rPr lang="en-GB" dirty="0" err="1"/>
              <a:t>erweitert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Datenbank</a:t>
            </a:r>
            <a:r>
              <a:rPr lang="en-GB" dirty="0"/>
              <a:t> Schema </a:t>
            </a:r>
            <a:r>
              <a:rPr lang="en-GB" dirty="0" err="1"/>
              <a:t>angepasst</a:t>
            </a:r>
            <a:endParaRPr lang="en-GB" dirty="0"/>
          </a:p>
          <a:p>
            <a:pPr lvl="1"/>
            <a:r>
              <a:rPr lang="en-GB" dirty="0"/>
              <a:t>Neue Use Cases</a:t>
            </a:r>
          </a:p>
        </p:txBody>
      </p:sp>
    </p:spTree>
    <p:extLst>
      <p:ext uri="{BB962C8B-B14F-4D97-AF65-F5344CB8AC3E}">
        <p14:creationId xmlns:p14="http://schemas.microsoft.com/office/powerpoint/2010/main" val="241755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DAEA4-9D28-B548-A917-CCC5288CA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1.3 Use Cases</a:t>
            </a:r>
          </a:p>
        </p:txBody>
      </p:sp>
      <p:pic>
        <p:nvPicPr>
          <p:cNvPr id="9" name="Grafik 9">
            <a:extLst>
              <a:ext uri="{FF2B5EF4-FFF2-40B4-BE49-F238E27FC236}">
                <a16:creationId xmlns:a16="http://schemas.microsoft.com/office/drawing/2014/main" id="{AADF9F1F-0EDC-4FD6-AFC5-92395C589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50571" y="1290918"/>
            <a:ext cx="5353947" cy="4986235"/>
          </a:xfrm>
        </p:spPr>
      </p:pic>
    </p:spTree>
    <p:extLst>
      <p:ext uri="{BB962C8B-B14F-4D97-AF65-F5344CB8AC3E}">
        <p14:creationId xmlns:p14="http://schemas.microsoft.com/office/powerpoint/2010/main" val="3353160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BE01A-FB05-9B48-A28C-D7026312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1.4 </a:t>
            </a:r>
            <a:r>
              <a:rPr lang="de-DE" dirty="0"/>
              <a:t>Risk </a:t>
            </a:r>
            <a:r>
              <a:rPr lang="en-DE" dirty="0"/>
              <a:t>Management</a:t>
            </a:r>
          </a:p>
        </p:txBody>
      </p:sp>
      <p:pic>
        <p:nvPicPr>
          <p:cNvPr id="8" name="Picture 7" descr="Calendar&#10;&#10;Description automatically generated">
            <a:extLst>
              <a:ext uri="{FF2B5EF4-FFF2-40B4-BE49-F238E27FC236}">
                <a16:creationId xmlns:a16="http://schemas.microsoft.com/office/drawing/2014/main" id="{1AD3FCCF-08AA-964C-B9CF-E31309583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340" y="1436468"/>
            <a:ext cx="8227319" cy="496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7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1499-08A6-204D-B283-5B1986D98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1.5 Cost Estimation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F111E6-ED75-B64E-88D1-BBC15E303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947576"/>
              </p:ext>
            </p:extLst>
          </p:nvPr>
        </p:nvGraphicFramePr>
        <p:xfrm>
          <a:off x="242859" y="1853248"/>
          <a:ext cx="3796614" cy="1194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0054">
                  <a:extLst>
                    <a:ext uri="{9D8B030D-6E8A-4147-A177-3AD203B41FA5}">
                      <a16:colId xmlns:a16="http://schemas.microsoft.com/office/drawing/2014/main" val="191137625"/>
                    </a:ext>
                  </a:extLst>
                </a:gridCol>
                <a:gridCol w="808572">
                  <a:extLst>
                    <a:ext uri="{9D8B030D-6E8A-4147-A177-3AD203B41FA5}">
                      <a16:colId xmlns:a16="http://schemas.microsoft.com/office/drawing/2014/main" val="3636846868"/>
                    </a:ext>
                  </a:extLst>
                </a:gridCol>
                <a:gridCol w="1267988">
                  <a:extLst>
                    <a:ext uri="{9D8B030D-6E8A-4147-A177-3AD203B41FA5}">
                      <a16:colId xmlns:a16="http://schemas.microsoft.com/office/drawing/2014/main" val="3630648672"/>
                    </a:ext>
                  </a:extLst>
                </a:gridCol>
              </a:tblGrid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Finished UC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Time in h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FunctionPoints</a:t>
                      </a:r>
                      <a:endParaRPr lang="en-GB" sz="1100" b="0" i="0" u="none" strike="noStrike" err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020510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Statistics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12,35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743396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Options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20,80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9779248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StartGame</a:t>
                      </a:r>
                      <a:endParaRPr lang="en-GB" sz="1100" b="0" i="0" u="none" strike="noStrike" err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15,60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032775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Game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35,75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256202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BD8D9CC-A204-4596-8F47-60F373623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417986"/>
              </p:ext>
            </p:extLst>
          </p:nvPr>
        </p:nvGraphicFramePr>
        <p:xfrm>
          <a:off x="242859" y="3670079"/>
          <a:ext cx="3796614" cy="14063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0054">
                  <a:extLst>
                    <a:ext uri="{9D8B030D-6E8A-4147-A177-3AD203B41FA5}">
                      <a16:colId xmlns:a16="http://schemas.microsoft.com/office/drawing/2014/main" val="191137625"/>
                    </a:ext>
                  </a:extLst>
                </a:gridCol>
                <a:gridCol w="808572">
                  <a:extLst>
                    <a:ext uri="{9D8B030D-6E8A-4147-A177-3AD203B41FA5}">
                      <a16:colId xmlns:a16="http://schemas.microsoft.com/office/drawing/2014/main" val="3636846868"/>
                    </a:ext>
                  </a:extLst>
                </a:gridCol>
                <a:gridCol w="1267988">
                  <a:extLst>
                    <a:ext uri="{9D8B030D-6E8A-4147-A177-3AD203B41FA5}">
                      <a16:colId xmlns:a16="http://schemas.microsoft.com/office/drawing/2014/main" val="3630648672"/>
                    </a:ext>
                  </a:extLst>
                </a:gridCol>
              </a:tblGrid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Open UC/Actually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Time in h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FunctionPoints</a:t>
                      </a:r>
                      <a:endParaRPr lang="en-GB" sz="1100" b="0" i="0" u="none" strike="noStrike" err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020510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Challenge User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457200" rtl="0" eaLnBrk="1" fontAlgn="b" latinLnBrk="0" hangingPunct="1"/>
                      <a:r>
                        <a:rPr lang="en-DE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457200" rtl="0" eaLnBrk="1" fontAlgn="b" latinLnBrk="0" hangingPunct="1"/>
                      <a:r>
                        <a:rPr lang="en-DE" sz="11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27,30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743396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Change Password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7,3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21,75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9779248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Challenge User (actually)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27,30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032775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 Password (actually)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35,75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256202"/>
                  </a:ext>
                </a:extLst>
              </a:tr>
            </a:tbl>
          </a:graphicData>
        </a:graphic>
      </p:graphicFrame>
      <p:pic>
        <p:nvPicPr>
          <p:cNvPr id="4" name="Grafik 3">
            <a:extLst>
              <a:ext uri="{FF2B5EF4-FFF2-40B4-BE49-F238E27FC236}">
                <a16:creationId xmlns:a16="http://schemas.microsoft.com/office/drawing/2014/main" id="{D8F9987E-74BB-404D-A66C-87B52C372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903" y="1419589"/>
            <a:ext cx="7717980" cy="450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14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281</TotalTime>
  <Words>643</Words>
  <Application>Microsoft Macintosh PowerPoint</Application>
  <PresentationFormat>Widescreen</PresentationFormat>
  <Paragraphs>223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Ion</vt:lpstr>
      <vt:lpstr>GuessWhere</vt:lpstr>
      <vt:lpstr>Inhaltsverzeichnis</vt:lpstr>
      <vt:lpstr>Inhaltsverzeichnis</vt:lpstr>
      <vt:lpstr>1.1 Idea</vt:lpstr>
      <vt:lpstr>1.1 Idea</vt:lpstr>
      <vt:lpstr>1.2 Scope</vt:lpstr>
      <vt:lpstr>1.3 Use Cases</vt:lpstr>
      <vt:lpstr>1.4 Risk Management</vt:lpstr>
      <vt:lpstr>1.5 Cost Estimation</vt:lpstr>
      <vt:lpstr>2.1 RUP </vt:lpstr>
      <vt:lpstr>2.1 RUP </vt:lpstr>
      <vt:lpstr>2.1 RUP Roles</vt:lpstr>
      <vt:lpstr>2.2 Scrum</vt:lpstr>
      <vt:lpstr>2.3 Iterative Process</vt:lpstr>
      <vt:lpstr>2.4 Time Report</vt:lpstr>
      <vt:lpstr>3.1 Technologies</vt:lpstr>
      <vt:lpstr>3.2 Architecture </vt:lpstr>
      <vt:lpstr>MVC:</vt:lpstr>
      <vt:lpstr>3.2 Architecture </vt:lpstr>
      <vt:lpstr>3.3 Automation</vt:lpstr>
      <vt:lpstr>3.4 Testing</vt:lpstr>
      <vt:lpstr>3.5 Patterns</vt:lpstr>
      <vt:lpstr>3.6 Metrics</vt:lpstr>
      <vt:lpstr>4.1 Class Diagram</vt:lpstr>
      <vt:lpstr>4.2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GuessWhere</dc:title>
  <dc:creator>Robin Weisenburger</dc:creator>
  <cp:lastModifiedBy>Robin Weisenburger</cp:lastModifiedBy>
  <cp:revision>2</cp:revision>
  <dcterms:created xsi:type="dcterms:W3CDTF">2021-06-12T06:39:24Z</dcterms:created>
  <dcterms:modified xsi:type="dcterms:W3CDTF">2021-06-16T11:36:57Z</dcterms:modified>
</cp:coreProperties>
</file>

<file path=docProps/thumbnail.jpeg>
</file>